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66" r:id="rId4"/>
    <p:sldId id="267" r:id="rId5"/>
    <p:sldId id="273" r:id="rId6"/>
    <p:sldId id="268" r:id="rId7"/>
    <p:sldId id="270" r:id="rId8"/>
    <p:sldId id="269" r:id="rId9"/>
    <p:sldId id="274" r:id="rId10"/>
    <p:sldId id="271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52EB0-F18B-513F-DF60-331BB03AD763}" v="725" dt="2024-04-08T16:08:34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F24AE-5CB0-43FF-BFFD-B88B401C597F}" type="doc">
      <dgm:prSet loTypeId="urn:microsoft.com/office/officeart/2005/8/layout/vProcess5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9B7649-469E-4734-B0A7-B40C25968EB8}">
      <dgm:prSet/>
      <dgm:spPr/>
      <dgm:t>
        <a:bodyPr/>
        <a:lstStyle/>
        <a:p>
          <a:r>
            <a:rPr lang="en-US"/>
            <a:t>Welcome to the presentation on the Design Optimization of Coil Springs.</a:t>
          </a:r>
        </a:p>
      </dgm:t>
    </dgm:pt>
    <dgm:pt modelId="{772F89AC-1154-438F-9BE1-2D9C9C19FDBC}" type="parTrans" cxnId="{8D6D5FD7-C2F3-4D40-A481-6A276B8569F0}">
      <dgm:prSet/>
      <dgm:spPr/>
      <dgm:t>
        <a:bodyPr/>
        <a:lstStyle/>
        <a:p>
          <a:endParaRPr lang="en-US"/>
        </a:p>
      </dgm:t>
    </dgm:pt>
    <dgm:pt modelId="{10F31307-C10C-4C72-987C-90CFAE80BBAB}" type="sibTrans" cxnId="{8D6D5FD7-C2F3-4D40-A481-6A276B8569F0}">
      <dgm:prSet/>
      <dgm:spPr/>
      <dgm:t>
        <a:bodyPr/>
        <a:lstStyle/>
        <a:p>
          <a:endParaRPr lang="en-US"/>
        </a:p>
      </dgm:t>
    </dgm:pt>
    <dgm:pt modelId="{41D0EED3-5B30-4C88-A41C-A7D71671F364}">
      <dgm:prSet/>
      <dgm:spPr/>
      <dgm:t>
        <a:bodyPr/>
        <a:lstStyle/>
        <a:p>
          <a:r>
            <a:rPr lang="en-US"/>
            <a:t>Coil springs are crucial components in various engineering applications, including automotive, aerospace, and industrial machinery.</a:t>
          </a:r>
        </a:p>
      </dgm:t>
    </dgm:pt>
    <dgm:pt modelId="{036006B6-D8E5-4BB0-879E-B5BAE52244BC}" type="parTrans" cxnId="{2AB74389-1B08-40CA-8BAB-9B1D62006788}">
      <dgm:prSet/>
      <dgm:spPr/>
      <dgm:t>
        <a:bodyPr/>
        <a:lstStyle/>
        <a:p>
          <a:endParaRPr lang="en-US"/>
        </a:p>
      </dgm:t>
    </dgm:pt>
    <dgm:pt modelId="{D7E46FDF-06A8-4A7A-84D0-3AF522B5C399}" type="sibTrans" cxnId="{2AB74389-1B08-40CA-8BAB-9B1D62006788}">
      <dgm:prSet/>
      <dgm:spPr/>
      <dgm:t>
        <a:bodyPr/>
        <a:lstStyle/>
        <a:p>
          <a:endParaRPr lang="en-US"/>
        </a:p>
      </dgm:t>
    </dgm:pt>
    <dgm:pt modelId="{249C75B9-CD93-43F3-9F44-FE99A250CF04}">
      <dgm:prSet/>
      <dgm:spPr/>
      <dgm:t>
        <a:bodyPr/>
        <a:lstStyle/>
        <a:p>
          <a:r>
            <a:rPr lang="en-US"/>
            <a:t>This presentation focuses on formulating and optimizing the design of coil springs to meet specific performance criteria efficiently.</a:t>
          </a:r>
        </a:p>
      </dgm:t>
    </dgm:pt>
    <dgm:pt modelId="{304FE550-8A84-4054-BA8B-3ACD680C3F09}" type="parTrans" cxnId="{14DAC77A-DF66-430D-973F-F6521519F9D1}">
      <dgm:prSet/>
      <dgm:spPr/>
      <dgm:t>
        <a:bodyPr/>
        <a:lstStyle/>
        <a:p>
          <a:endParaRPr lang="en-US"/>
        </a:p>
      </dgm:t>
    </dgm:pt>
    <dgm:pt modelId="{2C7EA0E4-9D8A-4FD2-990C-676CB8D9F4F3}" type="sibTrans" cxnId="{14DAC77A-DF66-430D-973F-F6521519F9D1}">
      <dgm:prSet/>
      <dgm:spPr/>
      <dgm:t>
        <a:bodyPr/>
        <a:lstStyle/>
        <a:p>
          <a:endParaRPr lang="en-US"/>
        </a:p>
      </dgm:t>
    </dgm:pt>
    <dgm:pt modelId="{E0F20B09-CADD-4A70-B225-673BF644AA03}" type="pres">
      <dgm:prSet presAssocID="{EAAF24AE-5CB0-43FF-BFFD-B88B401C597F}" presName="outerComposite" presStyleCnt="0">
        <dgm:presLayoutVars>
          <dgm:chMax val="5"/>
          <dgm:dir/>
          <dgm:resizeHandles val="exact"/>
        </dgm:presLayoutVars>
      </dgm:prSet>
      <dgm:spPr/>
    </dgm:pt>
    <dgm:pt modelId="{37AD61C3-4CEF-4912-AC6C-09C1204923EA}" type="pres">
      <dgm:prSet presAssocID="{EAAF24AE-5CB0-43FF-BFFD-B88B401C597F}" presName="dummyMaxCanvas" presStyleCnt="0">
        <dgm:presLayoutVars/>
      </dgm:prSet>
      <dgm:spPr/>
    </dgm:pt>
    <dgm:pt modelId="{99193352-70C1-4B9C-B4FC-61906560CF2D}" type="pres">
      <dgm:prSet presAssocID="{EAAF24AE-5CB0-43FF-BFFD-B88B401C597F}" presName="ThreeNodes_1" presStyleLbl="node1" presStyleIdx="0" presStyleCnt="3">
        <dgm:presLayoutVars>
          <dgm:bulletEnabled val="1"/>
        </dgm:presLayoutVars>
      </dgm:prSet>
      <dgm:spPr/>
    </dgm:pt>
    <dgm:pt modelId="{ACEADC89-0137-4D27-96EA-7CF72962266A}" type="pres">
      <dgm:prSet presAssocID="{EAAF24AE-5CB0-43FF-BFFD-B88B401C597F}" presName="ThreeNodes_2" presStyleLbl="node1" presStyleIdx="1" presStyleCnt="3">
        <dgm:presLayoutVars>
          <dgm:bulletEnabled val="1"/>
        </dgm:presLayoutVars>
      </dgm:prSet>
      <dgm:spPr/>
    </dgm:pt>
    <dgm:pt modelId="{31DD2843-8A28-4CAF-845D-1F3BD3DA4C7C}" type="pres">
      <dgm:prSet presAssocID="{EAAF24AE-5CB0-43FF-BFFD-B88B401C597F}" presName="ThreeNodes_3" presStyleLbl="node1" presStyleIdx="2" presStyleCnt="3">
        <dgm:presLayoutVars>
          <dgm:bulletEnabled val="1"/>
        </dgm:presLayoutVars>
      </dgm:prSet>
      <dgm:spPr/>
    </dgm:pt>
    <dgm:pt modelId="{01097110-A219-42B3-82A7-ADA2335BE352}" type="pres">
      <dgm:prSet presAssocID="{EAAF24AE-5CB0-43FF-BFFD-B88B401C597F}" presName="ThreeConn_1-2" presStyleLbl="fgAccFollowNode1" presStyleIdx="0" presStyleCnt="2">
        <dgm:presLayoutVars>
          <dgm:bulletEnabled val="1"/>
        </dgm:presLayoutVars>
      </dgm:prSet>
      <dgm:spPr/>
    </dgm:pt>
    <dgm:pt modelId="{6C47E82D-E9E1-4720-B46E-307E66784DB1}" type="pres">
      <dgm:prSet presAssocID="{EAAF24AE-5CB0-43FF-BFFD-B88B401C597F}" presName="ThreeConn_2-3" presStyleLbl="fgAccFollowNode1" presStyleIdx="1" presStyleCnt="2">
        <dgm:presLayoutVars>
          <dgm:bulletEnabled val="1"/>
        </dgm:presLayoutVars>
      </dgm:prSet>
      <dgm:spPr/>
    </dgm:pt>
    <dgm:pt modelId="{5925285A-07BE-4BA3-BD17-1DF98F504787}" type="pres">
      <dgm:prSet presAssocID="{EAAF24AE-5CB0-43FF-BFFD-B88B401C597F}" presName="ThreeNodes_1_text" presStyleLbl="node1" presStyleIdx="2" presStyleCnt="3">
        <dgm:presLayoutVars>
          <dgm:bulletEnabled val="1"/>
        </dgm:presLayoutVars>
      </dgm:prSet>
      <dgm:spPr/>
    </dgm:pt>
    <dgm:pt modelId="{19071001-704D-4F24-BE76-5AF98C88D8C8}" type="pres">
      <dgm:prSet presAssocID="{EAAF24AE-5CB0-43FF-BFFD-B88B401C597F}" presName="ThreeNodes_2_text" presStyleLbl="node1" presStyleIdx="2" presStyleCnt="3">
        <dgm:presLayoutVars>
          <dgm:bulletEnabled val="1"/>
        </dgm:presLayoutVars>
      </dgm:prSet>
      <dgm:spPr/>
    </dgm:pt>
    <dgm:pt modelId="{213FB3D1-EE7A-403F-A25F-DDAC21F32FAA}" type="pres">
      <dgm:prSet presAssocID="{EAAF24AE-5CB0-43FF-BFFD-B88B401C597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8548C08-D67A-406A-B5F4-C5B3573A16C5}" type="presOf" srcId="{249C75B9-CD93-43F3-9F44-FE99A250CF04}" destId="{31DD2843-8A28-4CAF-845D-1F3BD3DA4C7C}" srcOrd="0" destOrd="0" presId="urn:microsoft.com/office/officeart/2005/8/layout/vProcess5"/>
    <dgm:cxn modelId="{49014F2E-DA73-4EE6-94AF-3C39DFA10A1D}" type="presOf" srcId="{10F31307-C10C-4C72-987C-90CFAE80BBAB}" destId="{01097110-A219-42B3-82A7-ADA2335BE352}" srcOrd="0" destOrd="0" presId="urn:microsoft.com/office/officeart/2005/8/layout/vProcess5"/>
    <dgm:cxn modelId="{48E49330-33D7-4FB0-9F33-0D1FFC3D9EC7}" type="presOf" srcId="{D7E46FDF-06A8-4A7A-84D0-3AF522B5C399}" destId="{6C47E82D-E9E1-4720-B46E-307E66784DB1}" srcOrd="0" destOrd="0" presId="urn:microsoft.com/office/officeart/2005/8/layout/vProcess5"/>
    <dgm:cxn modelId="{1C745435-C22D-45DE-B5B9-C5DAD11078D3}" type="presOf" srcId="{249C75B9-CD93-43F3-9F44-FE99A250CF04}" destId="{213FB3D1-EE7A-403F-A25F-DDAC21F32FAA}" srcOrd="1" destOrd="0" presId="urn:microsoft.com/office/officeart/2005/8/layout/vProcess5"/>
    <dgm:cxn modelId="{5354793C-3DD3-4FBE-A283-5E1F5D217598}" type="presOf" srcId="{41D0EED3-5B30-4C88-A41C-A7D71671F364}" destId="{19071001-704D-4F24-BE76-5AF98C88D8C8}" srcOrd="1" destOrd="0" presId="urn:microsoft.com/office/officeart/2005/8/layout/vProcess5"/>
    <dgm:cxn modelId="{3F362566-2433-49F7-B7C3-8440368F09CE}" type="presOf" srcId="{169B7649-469E-4734-B0A7-B40C25968EB8}" destId="{99193352-70C1-4B9C-B4FC-61906560CF2D}" srcOrd="0" destOrd="0" presId="urn:microsoft.com/office/officeart/2005/8/layout/vProcess5"/>
    <dgm:cxn modelId="{14DAC77A-DF66-430D-973F-F6521519F9D1}" srcId="{EAAF24AE-5CB0-43FF-BFFD-B88B401C597F}" destId="{249C75B9-CD93-43F3-9F44-FE99A250CF04}" srcOrd="2" destOrd="0" parTransId="{304FE550-8A84-4054-BA8B-3ACD680C3F09}" sibTransId="{2C7EA0E4-9D8A-4FD2-990C-676CB8D9F4F3}"/>
    <dgm:cxn modelId="{2AB74389-1B08-40CA-8BAB-9B1D62006788}" srcId="{EAAF24AE-5CB0-43FF-BFFD-B88B401C597F}" destId="{41D0EED3-5B30-4C88-A41C-A7D71671F364}" srcOrd="1" destOrd="0" parTransId="{036006B6-D8E5-4BB0-879E-B5BAE52244BC}" sibTransId="{D7E46FDF-06A8-4A7A-84D0-3AF522B5C399}"/>
    <dgm:cxn modelId="{3A7E719C-4BD6-4A63-89F6-D79D07CEA495}" type="presOf" srcId="{41D0EED3-5B30-4C88-A41C-A7D71671F364}" destId="{ACEADC89-0137-4D27-96EA-7CF72962266A}" srcOrd="0" destOrd="0" presId="urn:microsoft.com/office/officeart/2005/8/layout/vProcess5"/>
    <dgm:cxn modelId="{FE18BBB8-B2B6-4B39-B20C-5DFB170FC3CC}" type="presOf" srcId="{EAAF24AE-5CB0-43FF-BFFD-B88B401C597F}" destId="{E0F20B09-CADD-4A70-B225-673BF644AA03}" srcOrd="0" destOrd="0" presId="urn:microsoft.com/office/officeart/2005/8/layout/vProcess5"/>
    <dgm:cxn modelId="{8D6D5FD7-C2F3-4D40-A481-6A276B8569F0}" srcId="{EAAF24AE-5CB0-43FF-BFFD-B88B401C597F}" destId="{169B7649-469E-4734-B0A7-B40C25968EB8}" srcOrd="0" destOrd="0" parTransId="{772F89AC-1154-438F-9BE1-2D9C9C19FDBC}" sibTransId="{10F31307-C10C-4C72-987C-90CFAE80BBAB}"/>
    <dgm:cxn modelId="{C453CBE3-B955-455E-AB20-D1BDB880D91A}" type="presOf" srcId="{169B7649-469E-4734-B0A7-B40C25968EB8}" destId="{5925285A-07BE-4BA3-BD17-1DF98F504787}" srcOrd="1" destOrd="0" presId="urn:microsoft.com/office/officeart/2005/8/layout/vProcess5"/>
    <dgm:cxn modelId="{32C24379-D41A-40FF-8BB5-7060531BC816}" type="presParOf" srcId="{E0F20B09-CADD-4A70-B225-673BF644AA03}" destId="{37AD61C3-4CEF-4912-AC6C-09C1204923EA}" srcOrd="0" destOrd="0" presId="urn:microsoft.com/office/officeart/2005/8/layout/vProcess5"/>
    <dgm:cxn modelId="{620132D6-4255-4F81-A542-A7C54607B67A}" type="presParOf" srcId="{E0F20B09-CADD-4A70-B225-673BF644AA03}" destId="{99193352-70C1-4B9C-B4FC-61906560CF2D}" srcOrd="1" destOrd="0" presId="urn:microsoft.com/office/officeart/2005/8/layout/vProcess5"/>
    <dgm:cxn modelId="{C2FB8526-DE5E-409C-A836-A72CA72FBC05}" type="presParOf" srcId="{E0F20B09-CADD-4A70-B225-673BF644AA03}" destId="{ACEADC89-0137-4D27-96EA-7CF72962266A}" srcOrd="2" destOrd="0" presId="urn:microsoft.com/office/officeart/2005/8/layout/vProcess5"/>
    <dgm:cxn modelId="{760F7DEB-F0A9-4BE5-A4BE-C4683C2517B0}" type="presParOf" srcId="{E0F20B09-CADD-4A70-B225-673BF644AA03}" destId="{31DD2843-8A28-4CAF-845D-1F3BD3DA4C7C}" srcOrd="3" destOrd="0" presId="urn:microsoft.com/office/officeart/2005/8/layout/vProcess5"/>
    <dgm:cxn modelId="{21372243-E87F-4555-9F28-360E346F5076}" type="presParOf" srcId="{E0F20B09-CADD-4A70-B225-673BF644AA03}" destId="{01097110-A219-42B3-82A7-ADA2335BE352}" srcOrd="4" destOrd="0" presId="urn:microsoft.com/office/officeart/2005/8/layout/vProcess5"/>
    <dgm:cxn modelId="{99C5C898-EACC-427C-B4F3-66F60D055D9B}" type="presParOf" srcId="{E0F20B09-CADD-4A70-B225-673BF644AA03}" destId="{6C47E82D-E9E1-4720-B46E-307E66784DB1}" srcOrd="5" destOrd="0" presId="urn:microsoft.com/office/officeart/2005/8/layout/vProcess5"/>
    <dgm:cxn modelId="{846C4A11-FEF8-4B6D-B36B-EFC11B5DECF5}" type="presParOf" srcId="{E0F20B09-CADD-4A70-B225-673BF644AA03}" destId="{5925285A-07BE-4BA3-BD17-1DF98F504787}" srcOrd="6" destOrd="0" presId="urn:microsoft.com/office/officeart/2005/8/layout/vProcess5"/>
    <dgm:cxn modelId="{21F97F92-C62F-47D5-932B-A5E0C605BDA9}" type="presParOf" srcId="{E0F20B09-CADD-4A70-B225-673BF644AA03}" destId="{19071001-704D-4F24-BE76-5AF98C88D8C8}" srcOrd="7" destOrd="0" presId="urn:microsoft.com/office/officeart/2005/8/layout/vProcess5"/>
    <dgm:cxn modelId="{DFB4D3CA-D5D1-413F-A5E1-48EEA57E85CF}" type="presParOf" srcId="{E0F20B09-CADD-4A70-B225-673BF644AA03}" destId="{213FB3D1-EE7A-403F-A25F-DDAC21F32F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AA2738-77DD-4E6A-BAF4-BDBE2C56E0B5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FD8B58F-89B6-4E7C-BCFB-8375E6607480}">
      <dgm:prSet/>
      <dgm:spPr/>
      <dgm:t>
        <a:bodyPr/>
        <a:lstStyle/>
        <a:p>
          <a:r>
            <a:rPr lang="en-US" b="1"/>
            <a:t>Results:</a:t>
          </a:r>
          <a:endParaRPr lang="en-US"/>
        </a:p>
      </dgm:t>
    </dgm:pt>
    <dgm:pt modelId="{B05EE7E9-E619-4A1B-B23E-8DDBA800EF93}" type="parTrans" cxnId="{3EA1EB5C-0998-450B-B4D7-4AF1924F78C8}">
      <dgm:prSet/>
      <dgm:spPr/>
      <dgm:t>
        <a:bodyPr/>
        <a:lstStyle/>
        <a:p>
          <a:endParaRPr lang="en-US"/>
        </a:p>
      </dgm:t>
    </dgm:pt>
    <dgm:pt modelId="{77488AC7-F319-4AB1-9290-86837647B3DC}" type="sibTrans" cxnId="{3EA1EB5C-0998-450B-B4D7-4AF1924F78C8}">
      <dgm:prSet/>
      <dgm:spPr/>
      <dgm:t>
        <a:bodyPr/>
        <a:lstStyle/>
        <a:p>
          <a:endParaRPr lang="en-US"/>
        </a:p>
      </dgm:t>
    </dgm:pt>
    <dgm:pt modelId="{DDBC6556-8F6D-411B-B5D9-E7CBE2DFE1B2}">
      <dgm:prSet/>
      <dgm:spPr/>
      <dgm:t>
        <a:bodyPr/>
        <a:lstStyle/>
        <a:p>
          <a:r>
            <a:rPr lang="en-US"/>
            <a:t>- Optimal values of design variables (d, D, N, L).</a:t>
          </a:r>
        </a:p>
      </dgm:t>
    </dgm:pt>
    <dgm:pt modelId="{AED7C04A-AAD1-4DD5-9429-2459BF460975}" type="parTrans" cxnId="{8EEE522A-D87D-4C80-AE0C-FB8D50750A5C}">
      <dgm:prSet/>
      <dgm:spPr/>
      <dgm:t>
        <a:bodyPr/>
        <a:lstStyle/>
        <a:p>
          <a:endParaRPr lang="en-US"/>
        </a:p>
      </dgm:t>
    </dgm:pt>
    <dgm:pt modelId="{5C95E066-D50E-445A-AAF3-7350E884D45F}" type="sibTrans" cxnId="{8EEE522A-D87D-4C80-AE0C-FB8D50750A5C}">
      <dgm:prSet/>
      <dgm:spPr/>
      <dgm:t>
        <a:bodyPr/>
        <a:lstStyle/>
        <a:p>
          <a:endParaRPr lang="en-US"/>
        </a:p>
      </dgm:t>
    </dgm:pt>
    <dgm:pt modelId="{29C6742A-4F90-4C6D-B5D2-85B95B43618F}">
      <dgm:prSet/>
      <dgm:spPr/>
      <dgm:t>
        <a:bodyPr/>
        <a:lstStyle/>
        <a:p>
          <a:r>
            <a:rPr lang="en-US"/>
            <a:t>- Total cost of the optimized coil spring.</a:t>
          </a:r>
        </a:p>
      </dgm:t>
    </dgm:pt>
    <dgm:pt modelId="{E311C5B6-846C-48BA-8C2E-0D874CC1C4E1}" type="parTrans" cxnId="{DD2748A2-4C7A-492B-8B8A-2EE667E01321}">
      <dgm:prSet/>
      <dgm:spPr/>
      <dgm:t>
        <a:bodyPr/>
        <a:lstStyle/>
        <a:p>
          <a:endParaRPr lang="en-US"/>
        </a:p>
      </dgm:t>
    </dgm:pt>
    <dgm:pt modelId="{C758524A-6713-4932-B6E4-1D625C2FC29B}" type="sibTrans" cxnId="{DD2748A2-4C7A-492B-8B8A-2EE667E01321}">
      <dgm:prSet/>
      <dgm:spPr/>
      <dgm:t>
        <a:bodyPr/>
        <a:lstStyle/>
        <a:p>
          <a:endParaRPr lang="en-US"/>
        </a:p>
      </dgm:t>
    </dgm:pt>
    <dgm:pt modelId="{BA0498E8-36B6-4612-B828-08154EFFEE83}">
      <dgm:prSet/>
      <dgm:spPr/>
      <dgm:t>
        <a:bodyPr/>
        <a:lstStyle/>
        <a:p>
          <a:r>
            <a:rPr lang="en-US"/>
            <a:t>- Performance metrics (stiffness, strength, weight).</a:t>
          </a:r>
        </a:p>
      </dgm:t>
    </dgm:pt>
    <dgm:pt modelId="{6B0858E7-4385-41CC-A180-13266C191625}" type="parTrans" cxnId="{FEE2005F-7E35-4A45-BAB0-7421028DAD34}">
      <dgm:prSet/>
      <dgm:spPr/>
      <dgm:t>
        <a:bodyPr/>
        <a:lstStyle/>
        <a:p>
          <a:endParaRPr lang="en-US"/>
        </a:p>
      </dgm:t>
    </dgm:pt>
    <dgm:pt modelId="{321870FA-543D-41FB-8E4D-7B56C926165F}" type="sibTrans" cxnId="{FEE2005F-7E35-4A45-BAB0-7421028DAD34}">
      <dgm:prSet/>
      <dgm:spPr/>
      <dgm:t>
        <a:bodyPr/>
        <a:lstStyle/>
        <a:p>
          <a:endParaRPr lang="en-US"/>
        </a:p>
      </dgm:t>
    </dgm:pt>
    <dgm:pt modelId="{8B81551B-CFB3-4D11-9475-7A9BEC65F3AF}">
      <dgm:prSet/>
      <dgm:spPr/>
      <dgm:t>
        <a:bodyPr/>
        <a:lstStyle/>
        <a:p>
          <a:r>
            <a:rPr lang="en-US" b="1"/>
            <a:t>Discussion:</a:t>
          </a:r>
          <a:endParaRPr lang="en-US"/>
        </a:p>
      </dgm:t>
    </dgm:pt>
    <dgm:pt modelId="{18FA8C72-A5EA-47EA-A67C-356A8F346989}" type="parTrans" cxnId="{E8056BEC-C399-481F-A1F8-E6CE18737E5B}">
      <dgm:prSet/>
      <dgm:spPr/>
      <dgm:t>
        <a:bodyPr/>
        <a:lstStyle/>
        <a:p>
          <a:endParaRPr lang="en-US"/>
        </a:p>
      </dgm:t>
    </dgm:pt>
    <dgm:pt modelId="{6ECE6BFC-E5AA-4DAE-8F89-E7CB123C39B7}" type="sibTrans" cxnId="{E8056BEC-C399-481F-A1F8-E6CE18737E5B}">
      <dgm:prSet/>
      <dgm:spPr/>
      <dgm:t>
        <a:bodyPr/>
        <a:lstStyle/>
        <a:p>
          <a:endParaRPr lang="en-US"/>
        </a:p>
      </dgm:t>
    </dgm:pt>
    <dgm:pt modelId="{DF5AF91C-7EDE-40E5-9E8A-345AAAFF375B}">
      <dgm:prSet/>
      <dgm:spPr/>
      <dgm:t>
        <a:bodyPr/>
        <a:lstStyle/>
        <a:p>
          <a:r>
            <a:rPr lang="en-US"/>
            <a:t>- Trade-offs between conflicting objectives.</a:t>
          </a:r>
        </a:p>
      </dgm:t>
    </dgm:pt>
    <dgm:pt modelId="{44ED0833-87C5-407C-9451-7A3D42E0DD1B}" type="parTrans" cxnId="{FF4ADA84-3C2B-407E-9E6E-F464DDB0872E}">
      <dgm:prSet/>
      <dgm:spPr/>
      <dgm:t>
        <a:bodyPr/>
        <a:lstStyle/>
        <a:p>
          <a:endParaRPr lang="en-US"/>
        </a:p>
      </dgm:t>
    </dgm:pt>
    <dgm:pt modelId="{71B74D88-A7E2-497A-AE72-A915D5861374}" type="sibTrans" cxnId="{FF4ADA84-3C2B-407E-9E6E-F464DDB0872E}">
      <dgm:prSet/>
      <dgm:spPr/>
      <dgm:t>
        <a:bodyPr/>
        <a:lstStyle/>
        <a:p>
          <a:endParaRPr lang="en-US"/>
        </a:p>
      </dgm:t>
    </dgm:pt>
    <dgm:pt modelId="{EFDE61CA-5347-4384-904E-3315556DE84A}">
      <dgm:prSet/>
      <dgm:spPr/>
      <dgm:t>
        <a:bodyPr/>
        <a:lstStyle/>
        <a:p>
          <a:r>
            <a:rPr lang="en-US"/>
            <a:t>- Sensitivity analysis to assess the impact of design variables.</a:t>
          </a:r>
        </a:p>
      </dgm:t>
    </dgm:pt>
    <dgm:pt modelId="{F6632AA8-5B54-444D-BDCE-B3BCDC65A235}" type="parTrans" cxnId="{53D79028-4C5F-4D86-BCCD-1E87E9BEFF0C}">
      <dgm:prSet/>
      <dgm:spPr/>
      <dgm:t>
        <a:bodyPr/>
        <a:lstStyle/>
        <a:p>
          <a:endParaRPr lang="en-US"/>
        </a:p>
      </dgm:t>
    </dgm:pt>
    <dgm:pt modelId="{B0D672F3-A619-44D7-89DE-01F4445811DD}" type="sibTrans" cxnId="{53D79028-4C5F-4D86-BCCD-1E87E9BEFF0C}">
      <dgm:prSet/>
      <dgm:spPr/>
      <dgm:t>
        <a:bodyPr/>
        <a:lstStyle/>
        <a:p>
          <a:endParaRPr lang="en-US"/>
        </a:p>
      </dgm:t>
    </dgm:pt>
    <dgm:pt modelId="{7E3E7401-59A4-47D3-9CC8-C006B2D56223}">
      <dgm:prSet/>
      <dgm:spPr/>
      <dgm:t>
        <a:bodyPr/>
        <a:lstStyle/>
        <a:p>
          <a:r>
            <a:rPr lang="en-US"/>
            <a:t>- Future improvements and considerations for real-world implementation.</a:t>
          </a:r>
        </a:p>
      </dgm:t>
    </dgm:pt>
    <dgm:pt modelId="{D91F072C-2F5E-46B4-A664-A1052382A9A6}" type="parTrans" cxnId="{BBF50109-ECC3-4746-9623-11E654B3BA5E}">
      <dgm:prSet/>
      <dgm:spPr/>
      <dgm:t>
        <a:bodyPr/>
        <a:lstStyle/>
        <a:p>
          <a:endParaRPr lang="en-US"/>
        </a:p>
      </dgm:t>
    </dgm:pt>
    <dgm:pt modelId="{F0A9FD46-86E4-4887-863D-397715500335}" type="sibTrans" cxnId="{BBF50109-ECC3-4746-9623-11E654B3BA5E}">
      <dgm:prSet/>
      <dgm:spPr/>
      <dgm:t>
        <a:bodyPr/>
        <a:lstStyle/>
        <a:p>
          <a:endParaRPr lang="en-US"/>
        </a:p>
      </dgm:t>
    </dgm:pt>
    <dgm:pt modelId="{E6A1638B-2A4E-42B3-9329-BD6055C5B41D}" type="pres">
      <dgm:prSet presAssocID="{EFAA2738-77DD-4E6A-BAF4-BDBE2C56E0B5}" presName="linear" presStyleCnt="0">
        <dgm:presLayoutVars>
          <dgm:animLvl val="lvl"/>
          <dgm:resizeHandles val="exact"/>
        </dgm:presLayoutVars>
      </dgm:prSet>
      <dgm:spPr/>
    </dgm:pt>
    <dgm:pt modelId="{CFA6D3DA-5397-4E16-86A1-B999CD0BDA5B}" type="pres">
      <dgm:prSet presAssocID="{9FD8B58F-89B6-4E7C-BCFB-8375E660748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5A69A01-21AE-46AD-9B9B-945237817077}" type="pres">
      <dgm:prSet presAssocID="{77488AC7-F319-4AB1-9290-86837647B3DC}" presName="spacer" presStyleCnt="0"/>
      <dgm:spPr/>
    </dgm:pt>
    <dgm:pt modelId="{40DB89A7-1DDE-454B-BE0F-E7390D98B453}" type="pres">
      <dgm:prSet presAssocID="{DDBC6556-8F6D-411B-B5D9-E7CBE2DFE1B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FEDD699-F7CE-42B9-A244-B9F9BB7D4FED}" type="pres">
      <dgm:prSet presAssocID="{5C95E066-D50E-445A-AAF3-7350E884D45F}" presName="spacer" presStyleCnt="0"/>
      <dgm:spPr/>
    </dgm:pt>
    <dgm:pt modelId="{B4525584-8CB7-4022-B21E-6FC10146C52E}" type="pres">
      <dgm:prSet presAssocID="{29C6742A-4F90-4C6D-B5D2-85B95B43618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180F70B-DB62-4366-9C17-C02138D86C03}" type="pres">
      <dgm:prSet presAssocID="{C758524A-6713-4932-B6E4-1D625C2FC29B}" presName="spacer" presStyleCnt="0"/>
      <dgm:spPr/>
    </dgm:pt>
    <dgm:pt modelId="{B4141709-53F1-427C-A56C-64CCAB4607F5}" type="pres">
      <dgm:prSet presAssocID="{BA0498E8-36B6-4612-B828-08154EFFEE8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8565253-2B41-46E3-B8DC-1622982B5F50}" type="pres">
      <dgm:prSet presAssocID="{321870FA-543D-41FB-8E4D-7B56C926165F}" presName="spacer" presStyleCnt="0"/>
      <dgm:spPr/>
    </dgm:pt>
    <dgm:pt modelId="{FB0B719B-12C6-417C-962D-9C51A4AB7D8B}" type="pres">
      <dgm:prSet presAssocID="{8B81551B-CFB3-4D11-9475-7A9BEC65F3A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0F8411EC-6CCF-47D1-AB36-C2FAB825AE3D}" type="pres">
      <dgm:prSet presAssocID="{6ECE6BFC-E5AA-4DAE-8F89-E7CB123C39B7}" presName="spacer" presStyleCnt="0"/>
      <dgm:spPr/>
    </dgm:pt>
    <dgm:pt modelId="{C4A8D85D-2AF4-4A9D-8665-2FDE12D56DFC}" type="pres">
      <dgm:prSet presAssocID="{DF5AF91C-7EDE-40E5-9E8A-345AAAFF37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9CAD847-192E-4EAC-B7A8-0307F99BA4DD}" type="pres">
      <dgm:prSet presAssocID="{71B74D88-A7E2-497A-AE72-A915D5861374}" presName="spacer" presStyleCnt="0"/>
      <dgm:spPr/>
    </dgm:pt>
    <dgm:pt modelId="{9117695A-B422-42B7-83A7-500C5CEFF721}" type="pres">
      <dgm:prSet presAssocID="{EFDE61CA-5347-4384-904E-3315556DE84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0F0F6D1-A13B-4F8A-904A-0176F3A26EDB}" type="pres">
      <dgm:prSet presAssocID="{B0D672F3-A619-44D7-89DE-01F4445811DD}" presName="spacer" presStyleCnt="0"/>
      <dgm:spPr/>
    </dgm:pt>
    <dgm:pt modelId="{57456F9E-7D76-4828-9B45-CDC5855B6896}" type="pres">
      <dgm:prSet presAssocID="{7E3E7401-59A4-47D3-9CC8-C006B2D56223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BF50109-ECC3-4746-9623-11E654B3BA5E}" srcId="{EFAA2738-77DD-4E6A-BAF4-BDBE2C56E0B5}" destId="{7E3E7401-59A4-47D3-9CC8-C006B2D56223}" srcOrd="7" destOrd="0" parTransId="{D91F072C-2F5E-46B4-A664-A1052382A9A6}" sibTransId="{F0A9FD46-86E4-4887-863D-397715500335}"/>
    <dgm:cxn modelId="{31432A09-7395-4587-B4E8-F81CF3E8E307}" type="presOf" srcId="{DDBC6556-8F6D-411B-B5D9-E7CBE2DFE1B2}" destId="{40DB89A7-1DDE-454B-BE0F-E7390D98B453}" srcOrd="0" destOrd="0" presId="urn:microsoft.com/office/officeart/2005/8/layout/vList2"/>
    <dgm:cxn modelId="{D59EDB0E-DFEC-4299-A0EB-109CB81B36C7}" type="presOf" srcId="{BA0498E8-36B6-4612-B828-08154EFFEE83}" destId="{B4141709-53F1-427C-A56C-64CCAB4607F5}" srcOrd="0" destOrd="0" presId="urn:microsoft.com/office/officeart/2005/8/layout/vList2"/>
    <dgm:cxn modelId="{53D79028-4C5F-4D86-BCCD-1E87E9BEFF0C}" srcId="{EFAA2738-77DD-4E6A-BAF4-BDBE2C56E0B5}" destId="{EFDE61CA-5347-4384-904E-3315556DE84A}" srcOrd="6" destOrd="0" parTransId="{F6632AA8-5B54-444D-BDCE-B3BCDC65A235}" sibTransId="{B0D672F3-A619-44D7-89DE-01F4445811DD}"/>
    <dgm:cxn modelId="{8EEE522A-D87D-4C80-AE0C-FB8D50750A5C}" srcId="{EFAA2738-77DD-4E6A-BAF4-BDBE2C56E0B5}" destId="{DDBC6556-8F6D-411B-B5D9-E7CBE2DFE1B2}" srcOrd="1" destOrd="0" parTransId="{AED7C04A-AAD1-4DD5-9429-2459BF460975}" sibTransId="{5C95E066-D50E-445A-AAF3-7350E884D45F}"/>
    <dgm:cxn modelId="{1DCFE936-534D-44A5-8132-FC505AA67E76}" type="presOf" srcId="{29C6742A-4F90-4C6D-B5D2-85B95B43618F}" destId="{B4525584-8CB7-4022-B21E-6FC10146C52E}" srcOrd="0" destOrd="0" presId="urn:microsoft.com/office/officeart/2005/8/layout/vList2"/>
    <dgm:cxn modelId="{3EA1EB5C-0998-450B-B4D7-4AF1924F78C8}" srcId="{EFAA2738-77DD-4E6A-BAF4-BDBE2C56E0B5}" destId="{9FD8B58F-89B6-4E7C-BCFB-8375E6607480}" srcOrd="0" destOrd="0" parTransId="{B05EE7E9-E619-4A1B-B23E-8DDBA800EF93}" sibTransId="{77488AC7-F319-4AB1-9290-86837647B3DC}"/>
    <dgm:cxn modelId="{FEE2005F-7E35-4A45-BAB0-7421028DAD34}" srcId="{EFAA2738-77DD-4E6A-BAF4-BDBE2C56E0B5}" destId="{BA0498E8-36B6-4612-B828-08154EFFEE83}" srcOrd="3" destOrd="0" parTransId="{6B0858E7-4385-41CC-A180-13266C191625}" sibTransId="{321870FA-543D-41FB-8E4D-7B56C926165F}"/>
    <dgm:cxn modelId="{928A9072-9DCA-4FE3-895A-230268D55A19}" type="presOf" srcId="{9FD8B58F-89B6-4E7C-BCFB-8375E6607480}" destId="{CFA6D3DA-5397-4E16-86A1-B999CD0BDA5B}" srcOrd="0" destOrd="0" presId="urn:microsoft.com/office/officeart/2005/8/layout/vList2"/>
    <dgm:cxn modelId="{FF4ADA84-3C2B-407E-9E6E-F464DDB0872E}" srcId="{EFAA2738-77DD-4E6A-BAF4-BDBE2C56E0B5}" destId="{DF5AF91C-7EDE-40E5-9E8A-345AAAFF375B}" srcOrd="5" destOrd="0" parTransId="{44ED0833-87C5-407C-9451-7A3D42E0DD1B}" sibTransId="{71B74D88-A7E2-497A-AE72-A915D5861374}"/>
    <dgm:cxn modelId="{09F11089-F781-4803-A9C9-C7059D5E1DC5}" type="presOf" srcId="{DF5AF91C-7EDE-40E5-9E8A-345AAAFF375B}" destId="{C4A8D85D-2AF4-4A9D-8665-2FDE12D56DFC}" srcOrd="0" destOrd="0" presId="urn:microsoft.com/office/officeart/2005/8/layout/vList2"/>
    <dgm:cxn modelId="{83C8EF96-2F1F-46A1-9721-E534BA51437C}" type="presOf" srcId="{7E3E7401-59A4-47D3-9CC8-C006B2D56223}" destId="{57456F9E-7D76-4828-9B45-CDC5855B6896}" srcOrd="0" destOrd="0" presId="urn:microsoft.com/office/officeart/2005/8/layout/vList2"/>
    <dgm:cxn modelId="{DD2748A2-4C7A-492B-8B8A-2EE667E01321}" srcId="{EFAA2738-77DD-4E6A-BAF4-BDBE2C56E0B5}" destId="{29C6742A-4F90-4C6D-B5D2-85B95B43618F}" srcOrd="2" destOrd="0" parTransId="{E311C5B6-846C-48BA-8C2E-0D874CC1C4E1}" sibTransId="{C758524A-6713-4932-B6E4-1D625C2FC29B}"/>
    <dgm:cxn modelId="{A4B4ADB3-EDFA-4290-8EA0-955565AFAD39}" type="presOf" srcId="{EFAA2738-77DD-4E6A-BAF4-BDBE2C56E0B5}" destId="{E6A1638B-2A4E-42B3-9329-BD6055C5B41D}" srcOrd="0" destOrd="0" presId="urn:microsoft.com/office/officeart/2005/8/layout/vList2"/>
    <dgm:cxn modelId="{CEA73EC9-13CC-4133-89AA-B88D64139D86}" type="presOf" srcId="{EFDE61CA-5347-4384-904E-3315556DE84A}" destId="{9117695A-B422-42B7-83A7-500C5CEFF721}" srcOrd="0" destOrd="0" presId="urn:microsoft.com/office/officeart/2005/8/layout/vList2"/>
    <dgm:cxn modelId="{ED047CD4-7672-4BB4-81CF-E6CF508463A8}" type="presOf" srcId="{8B81551B-CFB3-4D11-9475-7A9BEC65F3AF}" destId="{FB0B719B-12C6-417C-962D-9C51A4AB7D8B}" srcOrd="0" destOrd="0" presId="urn:microsoft.com/office/officeart/2005/8/layout/vList2"/>
    <dgm:cxn modelId="{E8056BEC-C399-481F-A1F8-E6CE18737E5B}" srcId="{EFAA2738-77DD-4E6A-BAF4-BDBE2C56E0B5}" destId="{8B81551B-CFB3-4D11-9475-7A9BEC65F3AF}" srcOrd="4" destOrd="0" parTransId="{18FA8C72-A5EA-47EA-A67C-356A8F346989}" sibTransId="{6ECE6BFC-E5AA-4DAE-8F89-E7CB123C39B7}"/>
    <dgm:cxn modelId="{98C264DC-608F-4F83-98B2-306DA5F30DF9}" type="presParOf" srcId="{E6A1638B-2A4E-42B3-9329-BD6055C5B41D}" destId="{CFA6D3DA-5397-4E16-86A1-B999CD0BDA5B}" srcOrd="0" destOrd="0" presId="urn:microsoft.com/office/officeart/2005/8/layout/vList2"/>
    <dgm:cxn modelId="{E6661754-7B93-40D7-B247-0C2F11AE25BA}" type="presParOf" srcId="{E6A1638B-2A4E-42B3-9329-BD6055C5B41D}" destId="{F5A69A01-21AE-46AD-9B9B-945237817077}" srcOrd="1" destOrd="0" presId="urn:microsoft.com/office/officeart/2005/8/layout/vList2"/>
    <dgm:cxn modelId="{0A7A46EB-98E8-4321-8966-AAE4B3A3CEC8}" type="presParOf" srcId="{E6A1638B-2A4E-42B3-9329-BD6055C5B41D}" destId="{40DB89A7-1DDE-454B-BE0F-E7390D98B453}" srcOrd="2" destOrd="0" presId="urn:microsoft.com/office/officeart/2005/8/layout/vList2"/>
    <dgm:cxn modelId="{2D4ACE1C-5042-47F1-AF93-DAD313FFD401}" type="presParOf" srcId="{E6A1638B-2A4E-42B3-9329-BD6055C5B41D}" destId="{9FEDD699-F7CE-42B9-A244-B9F9BB7D4FED}" srcOrd="3" destOrd="0" presId="urn:microsoft.com/office/officeart/2005/8/layout/vList2"/>
    <dgm:cxn modelId="{A6A1B7D3-2115-40D2-867E-7AB03EC5901B}" type="presParOf" srcId="{E6A1638B-2A4E-42B3-9329-BD6055C5B41D}" destId="{B4525584-8CB7-4022-B21E-6FC10146C52E}" srcOrd="4" destOrd="0" presId="urn:microsoft.com/office/officeart/2005/8/layout/vList2"/>
    <dgm:cxn modelId="{D39C6232-9BA2-4505-B445-9E6B439E5007}" type="presParOf" srcId="{E6A1638B-2A4E-42B3-9329-BD6055C5B41D}" destId="{8180F70B-DB62-4366-9C17-C02138D86C03}" srcOrd="5" destOrd="0" presId="urn:microsoft.com/office/officeart/2005/8/layout/vList2"/>
    <dgm:cxn modelId="{9E2887B8-8E76-4EA5-86E6-28611B52AA7E}" type="presParOf" srcId="{E6A1638B-2A4E-42B3-9329-BD6055C5B41D}" destId="{B4141709-53F1-427C-A56C-64CCAB4607F5}" srcOrd="6" destOrd="0" presId="urn:microsoft.com/office/officeart/2005/8/layout/vList2"/>
    <dgm:cxn modelId="{46B8782C-6E8A-4C2C-8992-2015E16406BE}" type="presParOf" srcId="{E6A1638B-2A4E-42B3-9329-BD6055C5B41D}" destId="{68565253-2B41-46E3-B8DC-1622982B5F50}" srcOrd="7" destOrd="0" presId="urn:microsoft.com/office/officeart/2005/8/layout/vList2"/>
    <dgm:cxn modelId="{1293064B-55A6-425C-93A2-E513A6F7165D}" type="presParOf" srcId="{E6A1638B-2A4E-42B3-9329-BD6055C5B41D}" destId="{FB0B719B-12C6-417C-962D-9C51A4AB7D8B}" srcOrd="8" destOrd="0" presId="urn:microsoft.com/office/officeart/2005/8/layout/vList2"/>
    <dgm:cxn modelId="{19DFE323-5057-434C-817C-062275C85066}" type="presParOf" srcId="{E6A1638B-2A4E-42B3-9329-BD6055C5B41D}" destId="{0F8411EC-6CCF-47D1-AB36-C2FAB825AE3D}" srcOrd="9" destOrd="0" presId="urn:microsoft.com/office/officeart/2005/8/layout/vList2"/>
    <dgm:cxn modelId="{5DF3CDA8-52FD-4E8C-9305-84F96571DFFC}" type="presParOf" srcId="{E6A1638B-2A4E-42B3-9329-BD6055C5B41D}" destId="{C4A8D85D-2AF4-4A9D-8665-2FDE12D56DFC}" srcOrd="10" destOrd="0" presId="urn:microsoft.com/office/officeart/2005/8/layout/vList2"/>
    <dgm:cxn modelId="{233FD431-1CCF-46EB-A2C2-D7442709200E}" type="presParOf" srcId="{E6A1638B-2A4E-42B3-9329-BD6055C5B41D}" destId="{29CAD847-192E-4EAC-B7A8-0307F99BA4DD}" srcOrd="11" destOrd="0" presId="urn:microsoft.com/office/officeart/2005/8/layout/vList2"/>
    <dgm:cxn modelId="{8952C541-8E8A-4CCE-8C06-11DCBEBB16B5}" type="presParOf" srcId="{E6A1638B-2A4E-42B3-9329-BD6055C5B41D}" destId="{9117695A-B422-42B7-83A7-500C5CEFF721}" srcOrd="12" destOrd="0" presId="urn:microsoft.com/office/officeart/2005/8/layout/vList2"/>
    <dgm:cxn modelId="{CA8EF441-3DFC-47FF-B546-FDAE18A098BE}" type="presParOf" srcId="{E6A1638B-2A4E-42B3-9329-BD6055C5B41D}" destId="{80F0F6D1-A13B-4F8A-904A-0176F3A26EDB}" srcOrd="13" destOrd="0" presId="urn:microsoft.com/office/officeart/2005/8/layout/vList2"/>
    <dgm:cxn modelId="{3CDF7B75-6338-4239-A1C8-E40F07157A18}" type="presParOf" srcId="{E6A1638B-2A4E-42B3-9329-BD6055C5B41D}" destId="{57456F9E-7D76-4828-9B45-CDC5855B689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93352-70C1-4B9C-B4FC-61906560CF2D}">
      <dsp:nvSpPr>
        <dsp:cNvPr id="0" name=""/>
        <dsp:cNvSpPr/>
      </dsp:nvSpPr>
      <dsp:spPr>
        <a:xfrm>
          <a:off x="0" y="0"/>
          <a:ext cx="5263783" cy="18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Welcome to the presentation on the Design Optimization of Coil Springs.</a:t>
          </a:r>
        </a:p>
      </dsp:txBody>
      <dsp:txXfrm>
        <a:off x="55146" y="55146"/>
        <a:ext cx="3232085" cy="1772517"/>
      </dsp:txXfrm>
    </dsp:sp>
    <dsp:sp modelId="{ACEADC89-0137-4D27-96EA-7CF72962266A}">
      <dsp:nvSpPr>
        <dsp:cNvPr id="0" name=""/>
        <dsp:cNvSpPr/>
      </dsp:nvSpPr>
      <dsp:spPr>
        <a:xfrm>
          <a:off x="464451" y="2196610"/>
          <a:ext cx="5263783" cy="18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Coil springs are crucial components in various engineering applications, including automotive, aerospace, and industrial machinery.</a:t>
          </a:r>
        </a:p>
      </dsp:txBody>
      <dsp:txXfrm>
        <a:off x="519597" y="2251756"/>
        <a:ext cx="3465214" cy="1772517"/>
      </dsp:txXfrm>
    </dsp:sp>
    <dsp:sp modelId="{31DD2843-8A28-4CAF-845D-1F3BD3DA4C7C}">
      <dsp:nvSpPr>
        <dsp:cNvPr id="0" name=""/>
        <dsp:cNvSpPr/>
      </dsp:nvSpPr>
      <dsp:spPr>
        <a:xfrm>
          <a:off x="928903" y="4393221"/>
          <a:ext cx="5263783" cy="18828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presentation focuses on formulating and optimizing the design of coil springs to meet specific performance criteria efficiently.</a:t>
          </a:r>
        </a:p>
      </dsp:txBody>
      <dsp:txXfrm>
        <a:off x="984049" y="4448367"/>
        <a:ext cx="3465214" cy="1772517"/>
      </dsp:txXfrm>
    </dsp:sp>
    <dsp:sp modelId="{01097110-A219-42B3-82A7-ADA2335BE352}">
      <dsp:nvSpPr>
        <dsp:cNvPr id="0" name=""/>
        <dsp:cNvSpPr/>
      </dsp:nvSpPr>
      <dsp:spPr>
        <a:xfrm>
          <a:off x="4039957" y="1427797"/>
          <a:ext cx="1223826" cy="12238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15318" y="1427797"/>
        <a:ext cx="673104" cy="920929"/>
      </dsp:txXfrm>
    </dsp:sp>
    <dsp:sp modelId="{6C47E82D-E9E1-4720-B46E-307E66784DB1}">
      <dsp:nvSpPr>
        <dsp:cNvPr id="0" name=""/>
        <dsp:cNvSpPr/>
      </dsp:nvSpPr>
      <dsp:spPr>
        <a:xfrm>
          <a:off x="4504409" y="3611855"/>
          <a:ext cx="1223826" cy="12238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9770" y="3611855"/>
        <a:ext cx="673104" cy="920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6D3DA-5397-4E16-86A1-B999CD0BDA5B}">
      <dsp:nvSpPr>
        <dsp:cNvPr id="0" name=""/>
        <dsp:cNvSpPr/>
      </dsp:nvSpPr>
      <dsp:spPr>
        <a:xfrm>
          <a:off x="0" y="48862"/>
          <a:ext cx="5938687" cy="7547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Results:</a:t>
          </a:r>
          <a:endParaRPr lang="en-US" sz="1900" kern="1200"/>
        </a:p>
      </dsp:txBody>
      <dsp:txXfrm>
        <a:off x="36845" y="85707"/>
        <a:ext cx="5864997" cy="681087"/>
      </dsp:txXfrm>
    </dsp:sp>
    <dsp:sp modelId="{40DB89A7-1DDE-454B-BE0F-E7390D98B453}">
      <dsp:nvSpPr>
        <dsp:cNvPr id="0" name=""/>
        <dsp:cNvSpPr/>
      </dsp:nvSpPr>
      <dsp:spPr>
        <a:xfrm>
          <a:off x="0" y="858360"/>
          <a:ext cx="5938687" cy="7547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Optimal values of design variables (d, D, N, L).</a:t>
          </a:r>
        </a:p>
      </dsp:txBody>
      <dsp:txXfrm>
        <a:off x="36845" y="895205"/>
        <a:ext cx="5864997" cy="681087"/>
      </dsp:txXfrm>
    </dsp:sp>
    <dsp:sp modelId="{B4525584-8CB7-4022-B21E-6FC10146C52E}">
      <dsp:nvSpPr>
        <dsp:cNvPr id="0" name=""/>
        <dsp:cNvSpPr/>
      </dsp:nvSpPr>
      <dsp:spPr>
        <a:xfrm>
          <a:off x="0" y="1667858"/>
          <a:ext cx="5938687" cy="7547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Total cost of the optimized coil spring.</a:t>
          </a:r>
        </a:p>
      </dsp:txBody>
      <dsp:txXfrm>
        <a:off x="36845" y="1704703"/>
        <a:ext cx="5864997" cy="681087"/>
      </dsp:txXfrm>
    </dsp:sp>
    <dsp:sp modelId="{B4141709-53F1-427C-A56C-64CCAB4607F5}">
      <dsp:nvSpPr>
        <dsp:cNvPr id="0" name=""/>
        <dsp:cNvSpPr/>
      </dsp:nvSpPr>
      <dsp:spPr>
        <a:xfrm>
          <a:off x="0" y="2477356"/>
          <a:ext cx="5938687" cy="7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Performance metrics (stiffness, strength, weight).</a:t>
          </a:r>
        </a:p>
      </dsp:txBody>
      <dsp:txXfrm>
        <a:off x="36845" y="2514201"/>
        <a:ext cx="5864997" cy="681087"/>
      </dsp:txXfrm>
    </dsp:sp>
    <dsp:sp modelId="{FB0B719B-12C6-417C-962D-9C51A4AB7D8B}">
      <dsp:nvSpPr>
        <dsp:cNvPr id="0" name=""/>
        <dsp:cNvSpPr/>
      </dsp:nvSpPr>
      <dsp:spPr>
        <a:xfrm>
          <a:off x="0" y="3286853"/>
          <a:ext cx="5938687" cy="75477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Discussion:</a:t>
          </a:r>
          <a:endParaRPr lang="en-US" sz="1900" kern="1200"/>
        </a:p>
      </dsp:txBody>
      <dsp:txXfrm>
        <a:off x="36845" y="3323698"/>
        <a:ext cx="5864997" cy="681087"/>
      </dsp:txXfrm>
    </dsp:sp>
    <dsp:sp modelId="{C4A8D85D-2AF4-4A9D-8665-2FDE12D56DFC}">
      <dsp:nvSpPr>
        <dsp:cNvPr id="0" name=""/>
        <dsp:cNvSpPr/>
      </dsp:nvSpPr>
      <dsp:spPr>
        <a:xfrm>
          <a:off x="0" y="4096351"/>
          <a:ext cx="5938687" cy="7547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Trade-offs between conflicting objectives.</a:t>
          </a:r>
        </a:p>
      </dsp:txBody>
      <dsp:txXfrm>
        <a:off x="36845" y="4133196"/>
        <a:ext cx="5864997" cy="681087"/>
      </dsp:txXfrm>
    </dsp:sp>
    <dsp:sp modelId="{9117695A-B422-42B7-83A7-500C5CEFF721}">
      <dsp:nvSpPr>
        <dsp:cNvPr id="0" name=""/>
        <dsp:cNvSpPr/>
      </dsp:nvSpPr>
      <dsp:spPr>
        <a:xfrm>
          <a:off x="0" y="4905849"/>
          <a:ext cx="5938687" cy="7547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Sensitivity analysis to assess the impact of design variables.</a:t>
          </a:r>
        </a:p>
      </dsp:txBody>
      <dsp:txXfrm>
        <a:off x="36845" y="4942694"/>
        <a:ext cx="5864997" cy="681087"/>
      </dsp:txXfrm>
    </dsp:sp>
    <dsp:sp modelId="{57456F9E-7D76-4828-9B45-CDC5855B6896}">
      <dsp:nvSpPr>
        <dsp:cNvPr id="0" name=""/>
        <dsp:cNvSpPr/>
      </dsp:nvSpPr>
      <dsp:spPr>
        <a:xfrm>
          <a:off x="0" y="5715347"/>
          <a:ext cx="5938687" cy="7547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Future improvements and considerations for real-world implementation.</a:t>
          </a:r>
        </a:p>
      </dsp:txBody>
      <dsp:txXfrm>
        <a:off x="36845" y="5752192"/>
        <a:ext cx="5864997" cy="68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9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6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6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7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5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7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6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sti93/art/Modern-Abstract-Wallpaper-6097674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ckground-clouds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background-cloud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FF64F-8456-B4D2-D6E7-B49E97F3B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8939" r="-1" b="1118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36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37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9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100" dirty="0">
                <a:solidFill>
                  <a:srgbClr val="FFFFFF"/>
                </a:solidFill>
              </a:rPr>
              <a:t> </a:t>
            </a:r>
            <a:r>
              <a:rPr lang="en-US" sz="6100">
                <a:solidFill>
                  <a:srgbClr val="FFFFFF"/>
                </a:solidFill>
              </a:rPr>
              <a:t>Design Optimization of Coil Springs: Problem Statement and Formulation</a:t>
            </a:r>
          </a:p>
        </p:txBody>
      </p:sp>
      <p:grpSp>
        <p:nvGrpSpPr>
          <p:cNvPr id="169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09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ethoscope">
            <a:extLst>
              <a:ext uri="{FF2B5EF4-FFF2-40B4-BE49-F238E27FC236}">
                <a16:creationId xmlns:a16="http://schemas.microsoft.com/office/drawing/2014/main" id="{71826ACE-6455-D4C8-4822-AE363CE2B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2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9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               </a:t>
            </a:r>
            <a:r>
              <a:rPr lang="en-US" sz="3200" dirty="0">
                <a:solidFill>
                  <a:srgbClr val="FFFFFF"/>
                </a:solidFill>
              </a:rPr>
              <a:t>Results and Discussion</a:t>
            </a:r>
            <a:endParaRPr lang="en-US" sz="3200">
              <a:solidFill>
                <a:srgbClr val="FFFFFF"/>
              </a:solidFill>
              <a:cs typeface="Posterama"/>
            </a:endParaRPr>
          </a:p>
        </p:txBody>
      </p:sp>
      <p:grpSp>
        <p:nvGrpSpPr>
          <p:cNvPr id="58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9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Content Placeholder">
            <a:extLst>
              <a:ext uri="{FF2B5EF4-FFF2-40B4-BE49-F238E27FC236}">
                <a16:creationId xmlns:a16="http://schemas.microsoft.com/office/drawing/2014/main" id="{5926B683-56C4-D3BF-767B-7594617B3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066827"/>
              </p:ext>
            </p:extLst>
          </p:nvPr>
        </p:nvGraphicFramePr>
        <p:xfrm>
          <a:off x="5985546" y="163321"/>
          <a:ext cx="5938687" cy="651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138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0B6-01FE-2225-BE1F-32129734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ue and white striped background&#10;&#10;Description automatically generated">
            <a:extLst>
              <a:ext uri="{FF2B5EF4-FFF2-40B4-BE49-F238E27FC236}">
                <a16:creationId xmlns:a16="http://schemas.microsoft.com/office/drawing/2014/main" id="{FD66C17A-7C2A-E879-A81D-DB7025422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3" y="-7592"/>
            <a:ext cx="12196748" cy="69023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C334B-85E1-0DA6-E91C-E5FDA91698C2}"/>
              </a:ext>
            </a:extLst>
          </p:cNvPr>
          <p:cNvSpPr txBox="1"/>
          <p:nvPr/>
        </p:nvSpPr>
        <p:spPr>
          <a:xfrm>
            <a:off x="558487" y="361374"/>
            <a:ext cx="1110406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Segoe UI"/>
                <a:cs typeface="Segoe UI"/>
              </a:rPr>
              <a:t>                            </a:t>
            </a:r>
            <a:r>
              <a:rPr lang="en-US" sz="3600" b="1" dirty="0">
                <a:latin typeface="Segoe UI"/>
                <a:cs typeface="Segoe UI"/>
              </a:rPr>
              <a:t>  </a:t>
            </a:r>
            <a:r>
              <a:rPr lang="en-US" sz="4400" b="1" dirty="0">
                <a:latin typeface="Segoe UI"/>
                <a:cs typeface="Segoe UI"/>
              </a:rPr>
              <a:t>Conclusion</a:t>
            </a:r>
            <a:endParaRPr lang="en-US" sz="3600" b="1" dirty="0">
              <a:latin typeface="Segoe UI"/>
              <a:cs typeface="Segoe UI"/>
            </a:endParaRPr>
          </a:p>
          <a:p>
            <a:endParaRPr lang="en-US" sz="4400" b="1" dirty="0">
              <a:latin typeface="Segoe UI"/>
              <a:cs typeface="Segoe UI"/>
            </a:endParaRPr>
          </a:p>
          <a:p>
            <a:r>
              <a:rPr lang="en-US" sz="3600" dirty="0">
                <a:latin typeface="Segoe UI"/>
                <a:cs typeface="Segoe UI"/>
              </a:rPr>
              <a:t> </a:t>
            </a:r>
            <a:r>
              <a:rPr lang="en-US" sz="3200" dirty="0">
                <a:latin typeface="Segoe UI"/>
                <a:cs typeface="Segoe UI"/>
              </a:rPr>
              <a:t> - Design optimization of coil springs is essential for achieving optimal performance and cost-effectiveness.</a:t>
            </a:r>
          </a:p>
          <a:p>
            <a:endParaRPr lang="en-US" sz="3200" dirty="0">
              <a:latin typeface="Segoe UI"/>
              <a:cs typeface="Segoe UI"/>
            </a:endParaRPr>
          </a:p>
          <a:p>
            <a:r>
              <a:rPr lang="en-US" sz="3200" dirty="0">
                <a:latin typeface="Segoe UI"/>
                <a:cs typeface="Segoe UI"/>
              </a:rPr>
              <a:t>  - Effective formulation of design variables, cost function, and constraints is crucial for successful optimization.</a:t>
            </a:r>
          </a:p>
          <a:p>
            <a:endParaRPr lang="en-US" sz="3200" dirty="0">
              <a:latin typeface="Segoe UI"/>
              <a:cs typeface="Segoe UI"/>
            </a:endParaRPr>
          </a:p>
          <a:p>
            <a:pPr algn="l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75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F620-9E34-4061-B0B3-E5BB43E9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Posterama"/>
              </a:rPr>
              <a:t>                  GROUP MEMBERS</a:t>
            </a:r>
            <a:br>
              <a:rPr lang="en-US" b="1" dirty="0">
                <a:cs typeface="Posterama"/>
              </a:rPr>
            </a:br>
            <a:r>
              <a:rPr lang="en-US" b="1" dirty="0">
                <a:cs typeface="Posterama"/>
              </a:rPr>
              <a:t>                </a:t>
            </a:r>
            <a:r>
              <a:rPr lang="en-US" sz="3600" b="1" dirty="0">
                <a:cs typeface="Posterama"/>
              </a:rPr>
              <a:t>Group Name: Fusion Beast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51714-B571-7E4C-7400-BA8D9C5AD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Divyanshi Pandey            20226055           ME</a:t>
            </a:r>
          </a:p>
          <a:p>
            <a:r>
              <a:rPr lang="en-US" dirty="0"/>
              <a:t>Isha Jaiswal                       20226067           ME</a:t>
            </a:r>
          </a:p>
          <a:p>
            <a:r>
              <a:rPr lang="en-US" dirty="0"/>
              <a:t>Divyanshi                           20226054           ME</a:t>
            </a:r>
          </a:p>
        </p:txBody>
      </p:sp>
    </p:spTree>
    <p:extLst>
      <p:ext uri="{BB962C8B-B14F-4D97-AF65-F5344CB8AC3E}">
        <p14:creationId xmlns:p14="http://schemas.microsoft.com/office/powerpoint/2010/main" val="348758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slide in a microscope">
            <a:extLst>
              <a:ext uri="{FF2B5EF4-FFF2-40B4-BE49-F238E27FC236}">
                <a16:creationId xmlns:a16="http://schemas.microsoft.com/office/drawing/2014/main" id="{4B3CDA4B-335E-FE3A-BD73-BE0DA0E94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222" r="-1" b="750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22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Posterama"/>
              </a:rPr>
              <a:t>INTRODUCTION</a:t>
            </a:r>
          </a:p>
        </p:txBody>
      </p:sp>
      <p:grpSp>
        <p:nvGrpSpPr>
          <p:cNvPr id="129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89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36" name="Content Placeholder">
            <a:extLst>
              <a:ext uri="{FF2B5EF4-FFF2-40B4-BE49-F238E27FC236}">
                <a16:creationId xmlns:a16="http://schemas.microsoft.com/office/drawing/2014/main" id="{A139F78E-CDD6-4723-56FD-94113FAB3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20966"/>
              </p:ext>
            </p:extLst>
          </p:nvPr>
        </p:nvGraphicFramePr>
        <p:xfrm>
          <a:off x="5819894" y="317930"/>
          <a:ext cx="6192687" cy="627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32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25CC1-B964-BB11-9AFE-C82C81FC1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3905" r="6" b="1170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60665" y="112605"/>
            <a:ext cx="10191942" cy="182573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 Problem Statement</a:t>
            </a: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0B9672-DA30-47CA-6070-D519C322AF9C}"/>
              </a:ext>
            </a:extLst>
          </p:cNvPr>
          <p:cNvSpPr txBox="1"/>
          <p:nvPr/>
        </p:nvSpPr>
        <p:spPr>
          <a:xfrm>
            <a:off x="337440" y="2262827"/>
            <a:ext cx="11638123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 dirty="0">
                <a:latin typeface="Segoe UI"/>
                <a:cs typeface="Segoe UI"/>
              </a:rPr>
              <a:t>Problem Statement: </a:t>
            </a:r>
            <a:r>
              <a:rPr lang="en-US" sz="2000" b="1" dirty="0">
                <a:ea typeface="+mn-lt"/>
                <a:cs typeface="+mn-lt"/>
              </a:rPr>
              <a:t>Coil springs are used in numerous </a:t>
            </a:r>
            <a:r>
              <a:rPr lang="en-US" sz="2000" b="1">
                <a:ea typeface="+mn-lt"/>
                <a:cs typeface="+mn-lt"/>
              </a:rPr>
              <a:t>practical applications</a:t>
            </a:r>
            <a:r>
              <a:rPr lang="en-US" sz="2000" b="1" dirty="0">
                <a:ea typeface="+mn-lt"/>
                <a:cs typeface="+mn-lt"/>
              </a:rPr>
              <a:t>. Detailed methods for analyzing and designing such mechanical components have been developed over the years. The purpose of this project is to design a minimum mass spring (shown in Figure) to carry a given axial load (called tension-compression spring) without material failure and while satisfying two performance requirements: the spring must deflect by at least A and the frequency of surge waves must not be less than 00 (Hertz, Hz).</a:t>
            </a:r>
            <a:endParaRPr lang="en-US" sz="2000" b="1" dirty="0">
              <a:latin typeface="Avenir Next LT Pro"/>
              <a:cs typeface="Segoe UI"/>
            </a:endParaRPr>
          </a:p>
          <a:p>
            <a:pPr marL="342900" indent="-342900">
              <a:buFont typeface="Wingdings"/>
              <a:buChar char="Ø"/>
            </a:pPr>
            <a:endParaRPr lang="en-US" sz="2000" b="1" dirty="0">
              <a:latin typeface="Segoe UI"/>
              <a:cs typeface="Segoe U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 b="1" dirty="0">
                <a:latin typeface="Segoe UI"/>
                <a:cs typeface="Segoe UI"/>
              </a:rPr>
              <a:t>Objective: Achieve an optimal balance between stiffness, strength, weight, and manufacturing cost.</a:t>
            </a:r>
            <a:endParaRPr lang="en-US" sz="2000" dirty="0"/>
          </a:p>
          <a:p>
            <a:pPr marL="342900" indent="-342900">
              <a:buFont typeface="Wingdings"/>
              <a:buChar char="Ø"/>
            </a:pPr>
            <a:endParaRPr lang="en-US" sz="2000" b="1" dirty="0">
              <a:latin typeface="Segoe UI"/>
              <a:cs typeface="Segoe UI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 b="1" dirty="0">
                <a:latin typeface="Segoe UI"/>
                <a:cs typeface="Segoe UI"/>
              </a:rPr>
              <a:t>Challenges: Balancing conflicting objectives, ensuring manufacturability, and addressing dynamic loading conditions.</a:t>
            </a:r>
          </a:p>
          <a:p>
            <a:pPr marL="342900" indent="-342900">
              <a:buFont typeface="Wingdings"/>
              <a:buChar char="Ø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4653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ue sky above clouds&#10;&#10;Description automatically generated">
            <a:extLst>
              <a:ext uri="{FF2B5EF4-FFF2-40B4-BE49-F238E27FC236}">
                <a16:creationId xmlns:a16="http://schemas.microsoft.com/office/drawing/2014/main" id="{C36EF519-DD07-CE84-0EF0-7ACBCE29B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17" r="-1" b="1815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2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3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5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3DCB05-CB76-3E0C-E648-583120BF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6" descr="A diagram of a spiral">
            <a:extLst>
              <a:ext uri="{FF2B5EF4-FFF2-40B4-BE49-F238E27FC236}">
                <a16:creationId xmlns:a16="http://schemas.microsoft.com/office/drawing/2014/main" id="{0A0A93AF-2F3B-A497-9288-BC614EA0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14" y="426138"/>
            <a:ext cx="10204172" cy="59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0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5A15-9766-3459-8043-CD0D2888C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5648" r="6" b="2203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 Formulation of Design Variables</a:t>
            </a: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3F41C-3097-D4AE-E620-0E81CDB263BA}"/>
              </a:ext>
            </a:extLst>
          </p:cNvPr>
          <p:cNvSpPr txBox="1"/>
          <p:nvPr/>
        </p:nvSpPr>
        <p:spPr>
          <a:xfrm>
            <a:off x="476357" y="4122957"/>
            <a:ext cx="11153339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  - Wire Diameter (d): Represents the diameter of the wire used to form the coil.</a:t>
            </a:r>
          </a:p>
          <a:p>
            <a:r>
              <a:rPr lang="en-US" sz="2400" dirty="0">
                <a:latin typeface="Segoe UI"/>
                <a:cs typeface="Segoe UI"/>
              </a:rPr>
              <a:t>  - Coil Diameter (D): Indicates the overall diameter of the coil.</a:t>
            </a:r>
          </a:p>
          <a:p>
            <a:r>
              <a:rPr lang="en-US" sz="2400" dirty="0">
                <a:latin typeface="Segoe UI"/>
                <a:cs typeface="Segoe UI"/>
              </a:rPr>
              <a:t>  - Number of Coils (N): Determines the number of turns in the coil.</a:t>
            </a:r>
            <a:endParaRPr lang="en-US" sz="1200" dirty="0">
              <a:latin typeface="Segoe UI"/>
              <a:cs typeface="Segoe UI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ross-section of a plant stem under a microscope">
            <a:extLst>
              <a:ext uri="{FF2B5EF4-FFF2-40B4-BE49-F238E27FC236}">
                <a16:creationId xmlns:a16="http://schemas.microsoft.com/office/drawing/2014/main" id="{670BA1C9-3024-B37B-0FB0-5C5282E1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205" r="6" b="1240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Optimization Approach</a:t>
            </a:r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>
              <a:buFont typeface="Wingdings" panose="020B0504020202020204" pitchFamily="34" charset="0"/>
              <a:buChar char="v"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Objective: Utilize optimization algorithms to find the optimal values of design variables.</a:t>
            </a:r>
            <a:endParaRPr lang="en-US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 Methodology:</a:t>
            </a:r>
          </a:p>
          <a:p>
            <a:pPr>
              <a:buFont typeface="Wingdings" panose="020B0504020202020204" pitchFamily="34" charset="0"/>
              <a:buChar char="v"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   Define the objective function and constraints.</a:t>
            </a:r>
          </a:p>
          <a:p>
            <a:pPr>
              <a:buFont typeface="Wingdings" panose="020B0504020202020204" pitchFamily="34" charset="0"/>
              <a:buChar char="v"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  Choose an optimization algorithm (e.g., Gradient-based methods).</a:t>
            </a:r>
          </a:p>
          <a:p>
            <a:pPr>
              <a:buFont typeface="Wingdings" panose="020B0504020202020204" pitchFamily="34" charset="0"/>
              <a:buChar char="v"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   Conduct iterative optimization to find the best solution.</a:t>
            </a:r>
          </a:p>
          <a:p>
            <a:pPr>
              <a:buFont typeface="Wingdings" panose="020B0504020202020204" pitchFamily="34" charset="0"/>
              <a:buChar char="v"/>
            </a:pPr>
            <a:r>
              <a:rPr lang="en-US" sz="2000" dirty="0">
                <a:solidFill>
                  <a:srgbClr val="FFFFFF"/>
                </a:solidFill>
                <a:latin typeface="Segoe UI"/>
                <a:cs typeface="Segoe UI"/>
              </a:rPr>
              <a:t>     Validate the optimized design through simulation and testing</a:t>
            </a:r>
            <a:endParaRPr lang="en-US" sz="2000"/>
          </a:p>
          <a:p>
            <a:pPr lvl="0">
              <a:buFont typeface="Wingdings" panose="020B0504020202020204" pitchFamily="34" charset="0"/>
              <a:buChar char="v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1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ross-section of a plant stem under a microscope">
            <a:extLst>
              <a:ext uri="{FF2B5EF4-FFF2-40B4-BE49-F238E27FC236}">
                <a16:creationId xmlns:a16="http://schemas.microsoft.com/office/drawing/2014/main" id="{485CEEE8-164B-0127-7F9B-6FB08B34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205" r="6" b="1240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31921" y="-2951412"/>
            <a:ext cx="4861542" cy="869570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 Cost Function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  <a:cs typeface="Posterama"/>
            </a:endParaRPr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5372" y="-941027"/>
            <a:ext cx="4977905" cy="6684641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 </a:t>
            </a:r>
            <a:r>
              <a:rPr lang="en-US" b="1" dirty="0">
                <a:solidFill>
                  <a:srgbClr val="FFFFFF"/>
                </a:solidFill>
              </a:rPr>
              <a:t>Constraints</a:t>
            </a:r>
          </a:p>
          <a:p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114D69D1-6CED-3A34-453E-52F052E3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65" y="1972020"/>
            <a:ext cx="5681592" cy="125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58D0D-A2A2-0BA9-7133-CF323206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693" y="2503005"/>
            <a:ext cx="5430353" cy="35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0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21FE-8B3A-1D2D-7FF9-EFFEE3AB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ue sky above clouds&#10;&#10;Description automatically generated">
            <a:extLst>
              <a:ext uri="{FF2B5EF4-FFF2-40B4-BE49-F238E27FC236}">
                <a16:creationId xmlns:a16="http://schemas.microsoft.com/office/drawing/2014/main" id="{AC54B315-3ECB-59A5-D033-D5992018F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0" y="3453"/>
            <a:ext cx="12178876" cy="69796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D3EC2-C7C1-68AC-AE73-09039B2FD452}"/>
              </a:ext>
            </a:extLst>
          </p:cNvPr>
          <p:cNvSpPr txBox="1"/>
          <p:nvPr/>
        </p:nvSpPr>
        <p:spPr>
          <a:xfrm>
            <a:off x="394227" y="509209"/>
            <a:ext cx="1128474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Segoe UI"/>
                <a:cs typeface="Segoe UI"/>
              </a:rPr>
              <a:t>     Example Application: Automotive Suspension Spring</a:t>
            </a:r>
          </a:p>
          <a:p>
            <a:endParaRPr lang="en-US" sz="2000" dirty="0">
              <a:latin typeface="Segoe UI"/>
              <a:cs typeface="Segoe UI"/>
            </a:endParaRPr>
          </a:p>
          <a:p>
            <a:endParaRPr lang="en-US" sz="2000" dirty="0">
              <a:latin typeface="Segoe UI"/>
              <a:cs typeface="Segoe UI"/>
            </a:endParaRPr>
          </a:p>
          <a:p>
            <a:endParaRPr lang="en-US" sz="2000" dirty="0">
              <a:latin typeface="Segoe UI"/>
              <a:cs typeface="Segoe UI"/>
            </a:endParaRPr>
          </a:p>
          <a:p>
            <a:r>
              <a:rPr lang="en-US" sz="2000" dirty="0">
                <a:latin typeface="Segoe UI"/>
                <a:cs typeface="Segoe UI"/>
              </a:rPr>
              <a:t>- Application: Designing a coil spring for automotive suspension.</a:t>
            </a:r>
            <a:endParaRPr lang="en-US" dirty="0"/>
          </a:p>
          <a:p>
            <a:endParaRPr lang="en-US" sz="2000" dirty="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Segoe UI"/>
                <a:cs typeface="Segoe UI"/>
              </a:rPr>
              <a:t>Requirements:</a:t>
            </a:r>
          </a:p>
          <a:p>
            <a:r>
              <a:rPr lang="en-US" sz="2000" dirty="0">
                <a:latin typeface="Segoe UI"/>
                <a:cs typeface="Segoe UI"/>
              </a:rPr>
              <a:t>  - Stiffness for supporting vehicle weight.</a:t>
            </a:r>
          </a:p>
          <a:p>
            <a:r>
              <a:rPr lang="en-US" sz="2000" dirty="0">
                <a:latin typeface="Segoe UI"/>
                <a:cs typeface="Segoe UI"/>
              </a:rPr>
              <a:t>  - Durability to withstand road vibrations and shocks.</a:t>
            </a:r>
          </a:p>
          <a:p>
            <a:r>
              <a:rPr lang="en-US" sz="2000" dirty="0">
                <a:latin typeface="Segoe UI"/>
                <a:cs typeface="Segoe UI"/>
              </a:rPr>
              <a:t>  - Compact size to fit within the suspension system.</a:t>
            </a:r>
          </a:p>
          <a:p>
            <a:endParaRPr lang="en-US" sz="2000" dirty="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Segoe UI"/>
                <a:cs typeface="Segoe UI"/>
              </a:rPr>
              <a:t> </a:t>
            </a:r>
            <a:r>
              <a:rPr lang="en-US" sz="2000" b="1" dirty="0">
                <a:latin typeface="Segoe UI"/>
                <a:cs typeface="Segoe UI"/>
              </a:rPr>
              <a:t>Optimization Goals:</a:t>
            </a:r>
          </a:p>
          <a:p>
            <a:r>
              <a:rPr lang="en-US" sz="2000" dirty="0">
                <a:latin typeface="Segoe UI"/>
                <a:cs typeface="Segoe UI"/>
              </a:rPr>
              <a:t>  - Maximize stiffness while minimizing weight and cost.</a:t>
            </a:r>
          </a:p>
          <a:p>
            <a:r>
              <a:rPr lang="en-US" sz="2000" dirty="0">
                <a:latin typeface="Segoe UI"/>
                <a:cs typeface="Segoe UI"/>
              </a:rPr>
              <a:t>  - Ensure manufacturability and reliability.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51956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31321C"/>
      </a:dk2>
      <a:lt2>
        <a:srgbClr val="F0F1F3"/>
      </a:lt2>
      <a:accent1>
        <a:srgbClr val="D19537"/>
      </a:accent1>
      <a:accent2>
        <a:srgbClr val="A4A821"/>
      </a:accent2>
      <a:accent3>
        <a:srgbClr val="77B12E"/>
      </a:accent3>
      <a:accent4>
        <a:srgbClr val="39BA24"/>
      </a:accent4>
      <a:accent5>
        <a:srgbClr val="30B755"/>
      </a:accent5>
      <a:accent6>
        <a:srgbClr val="23B689"/>
      </a:accent6>
      <a:hlink>
        <a:srgbClr val="4B79C3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AvenirNext LT Pro Medium</vt:lpstr>
      <vt:lpstr>Posterama</vt:lpstr>
      <vt:lpstr>Segoe UI</vt:lpstr>
      <vt:lpstr>Segoe UI Semilight</vt:lpstr>
      <vt:lpstr>Wingdings</vt:lpstr>
      <vt:lpstr>ExploreVTI</vt:lpstr>
      <vt:lpstr> Design Optimization of Coil Springs: Problem Statement and Formulation</vt:lpstr>
      <vt:lpstr>                  GROUP MEMBERS                 Group Name: Fusion Beast</vt:lpstr>
      <vt:lpstr>INTRODUCTION</vt:lpstr>
      <vt:lpstr> Problem Statement</vt:lpstr>
      <vt:lpstr>PowerPoint Presentation</vt:lpstr>
      <vt:lpstr> Formulation of Design Variables</vt:lpstr>
      <vt:lpstr> Optimization Approach</vt:lpstr>
      <vt:lpstr> Cost Function </vt:lpstr>
      <vt:lpstr>PowerPoint Presentation</vt:lpstr>
      <vt:lpstr>               Results and 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ishajaiswalcpj@gmail.com</cp:lastModifiedBy>
  <cp:revision>272</cp:revision>
  <dcterms:created xsi:type="dcterms:W3CDTF">2024-04-08T14:38:57Z</dcterms:created>
  <dcterms:modified xsi:type="dcterms:W3CDTF">2024-04-08T17:51:50Z</dcterms:modified>
</cp:coreProperties>
</file>